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70" r:id="rId10"/>
    <p:sldId id="271" r:id="rId11"/>
    <p:sldId id="275" r:id="rId12"/>
    <p:sldId id="262" r:id="rId13"/>
    <p:sldId id="273" r:id="rId14"/>
    <p:sldId id="263" r:id="rId15"/>
    <p:sldId id="274" r:id="rId16"/>
    <p:sldId id="264" r:id="rId17"/>
    <p:sldId id="269" r:id="rId18"/>
    <p:sldId id="265" r:id="rId19"/>
    <p:sldId id="268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/>
    <p:restoredTop sz="94672"/>
  </p:normalViewPr>
  <p:slideViewPr>
    <p:cSldViewPr>
      <p:cViewPr varScale="1">
        <p:scale>
          <a:sx n="174" d="100"/>
          <a:sy n="174" d="100"/>
        </p:scale>
        <p:origin x="23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468E0-C5A3-4FDE-AC25-CCF7D33331D4}" type="datetimeFigureOut">
              <a:rPr lang="de-DE" smtClean="0"/>
              <a:pPr/>
              <a:t>20.07.18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7308-A35D-44B4-96AE-B003D10037A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4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907704" y="2606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DSV-Jugendcup / Deutschlandpokal</a:t>
            </a:r>
          </a:p>
          <a:p>
            <a:pPr algn="ctr"/>
            <a:r>
              <a:rPr lang="de-DE" b="1" dirty="0"/>
              <a:t>Sommerleistungskontrolle</a:t>
            </a:r>
          </a:p>
        </p:txBody>
      </p:sp>
    </p:spTree>
    <p:extLst>
      <p:ext uri="{BB962C8B-B14F-4D97-AF65-F5344CB8AC3E}">
        <p14:creationId xmlns:p14="http://schemas.microsoft.com/office/powerpoint/2010/main" val="112178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theme" Target="../theme/theme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IMG_3229.JP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DSV-Jugendcup/Deutschlandpokal</a:t>
            </a:r>
            <a:br>
              <a:rPr lang="de-DE" dirty="0"/>
            </a:br>
            <a:r>
              <a:rPr lang="de-DE" dirty="0"/>
              <a:t>Sommerleistungskontrolle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7822704" y="5934643"/>
            <a:ext cx="864096" cy="742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413222" y="5934642"/>
            <a:ext cx="2317556" cy="742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934643"/>
            <a:ext cx="864096" cy="742609"/>
          </a:xfrm>
          <a:prstGeom prst="rect">
            <a:avLst/>
          </a:prstGeom>
        </p:spPr>
      </p:pic>
      <p:pic>
        <p:nvPicPr>
          <p:cNvPr id="16" name="Bild 7" descr="spk1">
            <a:extLst>
              <a:ext uri="{FF2B5EF4-FFF2-40B4-BE49-F238E27FC236}">
                <a16:creationId xmlns:a16="http://schemas.microsoft.com/office/drawing/2014/main" id="{89F67874-B36C-964E-B628-22D8B51C536A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30" y="5934642"/>
            <a:ext cx="2038717" cy="74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0B20D0F-B660-B44D-8AAB-805D1835F1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96" y="5934642"/>
            <a:ext cx="2060973" cy="7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2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DSV-Jugendcup/Deutschlandpokal</a:t>
            </a:r>
            <a:br>
              <a:rPr lang="de-DE" dirty="0"/>
            </a:br>
            <a:r>
              <a:rPr lang="de-DE" dirty="0"/>
              <a:t>Sommerleistungskontrolle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250765" y="281295"/>
            <a:ext cx="864096" cy="735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7092280" y="297167"/>
            <a:ext cx="1584176" cy="720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657225" cy="6477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5" y="5944708"/>
            <a:ext cx="1551432" cy="65227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26" y="5949280"/>
            <a:ext cx="1613957" cy="6477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83" y="5944708"/>
            <a:ext cx="1899288" cy="6522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72" y="5949280"/>
            <a:ext cx="1474048" cy="6477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49280"/>
            <a:ext cx="1224136" cy="6480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5" y="281295"/>
            <a:ext cx="744927" cy="7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5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oche-wu.de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oche-wu.d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am 20. – 22. Juli 2018</a:t>
            </a:r>
            <a:br>
              <a:rPr lang="de-DE" dirty="0"/>
            </a:br>
            <a:r>
              <a:rPr lang="de-DE" dirty="0"/>
              <a:t>in</a:t>
            </a:r>
            <a:br>
              <a:rPr lang="de-DE" dirty="0"/>
            </a:br>
            <a:r>
              <a:rPr lang="de-DE" dirty="0"/>
              <a:t>Winterberg / </a:t>
            </a:r>
            <a:r>
              <a:rPr lang="de-DE" dirty="0" err="1"/>
              <a:t>Westfeld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Mannschaftsführersitzung</a:t>
            </a:r>
          </a:p>
          <a:p>
            <a:pPr marL="0" indent="0" algn="ctr">
              <a:buNone/>
            </a:pPr>
            <a:r>
              <a:rPr lang="de-DE" b="1" dirty="0"/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403719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2B7DEE-6A9D-9842-8E1E-2E824355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908720"/>
            <a:ext cx="8208912" cy="4896544"/>
          </a:xfrm>
        </p:spPr>
        <p:txBody>
          <a:bodyPr>
            <a:normAutofit/>
          </a:bodyPr>
          <a:lstStyle/>
          <a:p>
            <a:pPr algn="l"/>
            <a:r>
              <a:rPr lang="de-DE" sz="2000" dirty="0"/>
              <a:t>     </a:t>
            </a:r>
            <a:r>
              <a:rPr lang="de-DE" sz="2000" b="1" u="sng" dirty="0"/>
              <a:t>Streckenplan – Winterberg (</a:t>
            </a:r>
            <a:r>
              <a:rPr lang="de-DE" sz="2000" b="1" u="sng" dirty="0" err="1"/>
              <a:t>Crosslauf</a:t>
            </a:r>
            <a:r>
              <a:rPr lang="de-DE" sz="2000" b="1" u="sng" dirty="0"/>
              <a:t>)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7" name="Bild 2" descr="ScreenShot004">
            <a:extLst>
              <a:ext uri="{FF2B5EF4-FFF2-40B4-BE49-F238E27FC236}">
                <a16:creationId xmlns:a16="http://schemas.microsoft.com/office/drawing/2014/main" id="{6D2639D5-694E-FA4F-960E-E51F946641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5678"/>
            <a:ext cx="7200800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3" descr="ScreenShot005">
            <a:extLst>
              <a:ext uri="{FF2B5EF4-FFF2-40B4-BE49-F238E27FC236}">
                <a16:creationId xmlns:a16="http://schemas.microsoft.com/office/drawing/2014/main" id="{CD7EE428-3CE7-604C-A26B-8BCDBB481B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57710"/>
            <a:ext cx="7200800" cy="1014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miley 2">
            <a:extLst>
              <a:ext uri="{FF2B5EF4-FFF2-40B4-BE49-F238E27FC236}">
                <a16:creationId xmlns:a16="http://schemas.microsoft.com/office/drawing/2014/main" id="{C8F184F3-99AB-0D42-B6E9-2D347970CC94}"/>
              </a:ext>
            </a:extLst>
          </p:cNvPr>
          <p:cNvSpPr/>
          <p:nvPr/>
        </p:nvSpPr>
        <p:spPr>
          <a:xfrm>
            <a:off x="7036313" y="1897200"/>
            <a:ext cx="216024" cy="21602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miley 5">
            <a:extLst>
              <a:ext uri="{FF2B5EF4-FFF2-40B4-BE49-F238E27FC236}">
                <a16:creationId xmlns:a16="http://schemas.microsoft.com/office/drawing/2014/main" id="{EBDD6D26-C9C8-6B4B-B576-EAC4DF2935B1}"/>
              </a:ext>
            </a:extLst>
          </p:cNvPr>
          <p:cNvSpPr/>
          <p:nvPr/>
        </p:nvSpPr>
        <p:spPr>
          <a:xfrm>
            <a:off x="7236296" y="2312876"/>
            <a:ext cx="216024" cy="21602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D87802-889A-884B-A07F-099244AD7991}"/>
              </a:ext>
            </a:extLst>
          </p:cNvPr>
          <p:cNvSpPr txBox="1"/>
          <p:nvPr/>
        </p:nvSpPr>
        <p:spPr>
          <a:xfrm>
            <a:off x="6912260" y="1699928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FF00"/>
                </a:solidFill>
              </a:rPr>
              <a:t>START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7E7DC2-5644-E141-A09E-81B06647F0E3}"/>
              </a:ext>
            </a:extLst>
          </p:cNvPr>
          <p:cNvSpPr txBox="1"/>
          <p:nvPr/>
        </p:nvSpPr>
        <p:spPr>
          <a:xfrm>
            <a:off x="7148361" y="2482331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FF00"/>
                </a:solidFill>
              </a:rPr>
              <a:t>ZIEL</a:t>
            </a:r>
          </a:p>
        </p:txBody>
      </p:sp>
    </p:spTree>
    <p:extLst>
      <p:ext uri="{BB962C8B-B14F-4D97-AF65-F5344CB8AC3E}">
        <p14:creationId xmlns:p14="http://schemas.microsoft.com/office/powerpoint/2010/main" val="113008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628800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Wichtige Informationen des Organisationskomitees </a:t>
            </a:r>
          </a:p>
          <a:p>
            <a:pPr marL="285750" indent="-285750">
              <a:buFontTx/>
              <a:buChar char="-"/>
            </a:pPr>
            <a:r>
              <a:rPr lang="de-DE" dirty="0"/>
              <a:t>Parken  auf dem Parkplatz an der Grundschule und auf dem Kirmesplatz</a:t>
            </a:r>
          </a:p>
          <a:p>
            <a:r>
              <a:rPr lang="de-DE" dirty="0"/>
              <a:t>     Kein Parken unmittelbar vor dem Stadion!!</a:t>
            </a:r>
          </a:p>
          <a:p>
            <a:pPr marL="285750" indent="-285750">
              <a:buFontTx/>
              <a:buChar char="-"/>
            </a:pPr>
            <a:r>
              <a:rPr lang="de-DE" dirty="0"/>
              <a:t>Toiletten im Regiegebäude am Stadion und in der Sporthalle/Grundschule</a:t>
            </a:r>
          </a:p>
          <a:p>
            <a:r>
              <a:rPr lang="de-DE" dirty="0"/>
              <a:t>      ( + Umkleidemöglichkeiten)</a:t>
            </a:r>
          </a:p>
          <a:p>
            <a:pPr marL="285750" indent="-285750">
              <a:buFontTx/>
              <a:buChar char="-"/>
            </a:pPr>
            <a:r>
              <a:rPr lang="de-DE" dirty="0"/>
              <a:t>Startgeld 8,- Euro pro Wettkämpfer </a:t>
            </a:r>
          </a:p>
          <a:p>
            <a:pPr marL="285750" indent="-285750">
              <a:buFontTx/>
              <a:buChar char="-"/>
            </a:pPr>
            <a:r>
              <a:rPr lang="de-DE" dirty="0"/>
              <a:t>Ausgabe der </a:t>
            </a:r>
            <a:r>
              <a:rPr lang="de-DE" dirty="0" err="1"/>
              <a:t>Startnr</a:t>
            </a:r>
            <a:r>
              <a:rPr lang="de-DE" dirty="0"/>
              <a:t>. landesverbandsweise/regionsweise, Kaution: 50,- Euro</a:t>
            </a:r>
          </a:p>
          <a:p>
            <a:pPr marL="285750" indent="-285750">
              <a:buFontTx/>
              <a:buChar char="-"/>
            </a:pPr>
            <a:r>
              <a:rPr lang="de-DE" dirty="0"/>
              <a:t>alle Listen abrufbar über:  </a:t>
            </a:r>
            <a:r>
              <a:rPr lang="de-DE" dirty="0">
                <a:hlinkClick r:id="rId2"/>
              </a:rPr>
              <a:t>www.knoche-wu.de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Weitere Hinweise durch BT P. Schlickenrieder 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11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8352928" cy="3096344"/>
          </a:xfrm>
        </p:spPr>
        <p:txBody>
          <a:bodyPr>
            <a:normAutofit fontScale="90000"/>
          </a:bodyPr>
          <a:lstStyle/>
          <a:p>
            <a:pPr algn="l"/>
            <a:r>
              <a:rPr lang="de-DE" sz="2000" b="1" u="sng" dirty="0"/>
              <a:t>Zeitplan, Sonntag, 22.07.2018:</a:t>
            </a:r>
            <a:r>
              <a:rPr lang="de-DE" sz="2000" dirty="0"/>
              <a:t>	</a:t>
            </a:r>
            <a:br>
              <a:rPr lang="de-DE" sz="2000" dirty="0"/>
            </a:br>
            <a:r>
              <a:rPr lang="de-DE" sz="2000" dirty="0"/>
              <a:t>ab 07.00 Uhr	Ausgabe Startnummern	Skihütte LLZ </a:t>
            </a:r>
            <a:r>
              <a:rPr lang="de-DE" sz="2000" dirty="0" err="1"/>
              <a:t>Westfeld</a:t>
            </a:r>
            <a:br>
              <a:rPr lang="de-DE" sz="2000" dirty="0"/>
            </a:br>
            <a:r>
              <a:rPr lang="de-DE" sz="2000" dirty="0"/>
              <a:t>ab 08.00 – 08.50	Strecke offen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		Start MS – FT Skirollerlauf</a:t>
            </a:r>
            <a:br>
              <a:rPr lang="de-DE" sz="2000" dirty="0"/>
            </a:br>
            <a:r>
              <a:rPr lang="de-DE" sz="2000" dirty="0"/>
              <a:t>09.00 Uhr	U16w			5,0 km ( 2 Rd., 1 Sprint – 2.Runde )</a:t>
            </a:r>
            <a:br>
              <a:rPr lang="de-DE" sz="2000" dirty="0"/>
            </a:br>
            <a:r>
              <a:rPr lang="de-DE" sz="2000" dirty="0"/>
              <a:t>09.35 Uhr	U18w		               10,0 km ( 4 Rd., 2 Sprints – 2./3. R. )</a:t>
            </a:r>
            <a:br>
              <a:rPr lang="de-DE" sz="2000" dirty="0"/>
            </a:br>
            <a:r>
              <a:rPr lang="de-DE" sz="2000" dirty="0"/>
              <a:t>10.20 Uhr	U16m		               10,0 km ( 4 Rd., 2 Sprints – 2./3. R. )</a:t>
            </a:r>
            <a:br>
              <a:rPr lang="de-DE" sz="2000" dirty="0"/>
            </a:br>
            <a:r>
              <a:rPr lang="de-DE" sz="2000" dirty="0"/>
              <a:t>10.24 Uhr	U20w/Damen	               15,0 km ( 6 Rd., 3 Sprints – 2./4./5. R.)</a:t>
            </a:r>
            <a:br>
              <a:rPr lang="de-DE" sz="2000" dirty="0"/>
            </a:br>
            <a:r>
              <a:rPr lang="de-DE" sz="2000" dirty="0"/>
              <a:t>11.30 Uhr	U 18m		               15,0 km ( 6 Rd., 3 Sprints – 2./4./5. R.)</a:t>
            </a:r>
            <a:br>
              <a:rPr lang="de-DE" sz="2000" dirty="0"/>
            </a:br>
            <a:r>
              <a:rPr lang="de-DE" sz="2000" dirty="0"/>
              <a:t>12.30 Uhr	U 20m/Herren	               25,0 km ( 10 Rd., 4 Spr. – 2./4./6./8. R.)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ca. 14.00  Uhr	Siegerehrung  im LLZ </a:t>
            </a:r>
            <a:r>
              <a:rPr lang="de-DE" sz="2000" dirty="0" err="1"/>
              <a:t>Westfeld</a:t>
            </a: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5539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8352928" cy="4536504"/>
          </a:xfrm>
        </p:spPr>
        <p:txBody>
          <a:bodyPr>
            <a:normAutofit/>
          </a:bodyPr>
          <a:lstStyle/>
          <a:p>
            <a:pPr algn="l"/>
            <a:r>
              <a:rPr lang="de-DE" sz="2000" b="1" u="sng" dirty="0"/>
              <a:t>Auslosung / Startreihenfolge – Sonntag</a:t>
            </a:r>
            <a:br>
              <a:rPr lang="de-DE" sz="2000" b="1" u="sng" dirty="0"/>
            </a:br>
            <a:br>
              <a:rPr lang="de-DE" sz="2000" b="1" u="sng" dirty="0"/>
            </a:br>
            <a:r>
              <a:rPr lang="de-DE" sz="2000" dirty="0"/>
              <a:t>Startaufstellung:	Jugend – entsprechend Pokalpunkteliste Samstag</a:t>
            </a:r>
            <a:br>
              <a:rPr lang="de-DE" sz="2000" dirty="0"/>
            </a:br>
            <a:r>
              <a:rPr lang="de-DE" sz="2000" dirty="0"/>
              <a:t>		Jun./Sen. – nach FIS-Punkteliste</a:t>
            </a:r>
            <a:br>
              <a:rPr lang="de-DE" sz="2000" dirty="0"/>
            </a:br>
            <a:r>
              <a:rPr lang="de-DE" sz="2000" dirty="0"/>
              <a:t>		3 Startreihen in Linie</a:t>
            </a:r>
            <a:br>
              <a:rPr lang="de-DE" sz="2000" dirty="0"/>
            </a:br>
            <a:r>
              <a:rPr lang="de-DE" sz="2000" dirty="0"/>
              <a:t>					 </a:t>
            </a:r>
            <a:br>
              <a:rPr lang="de-DE" sz="2000" dirty="0"/>
            </a:br>
            <a:r>
              <a:rPr lang="de-DE" sz="2000" dirty="0"/>
              <a:t>Startlisten:	nach der Mannschaftsführersitzung</a:t>
            </a:r>
            <a:br>
              <a:rPr lang="de-DE" sz="2000" dirty="0"/>
            </a:br>
            <a:r>
              <a:rPr lang="de-DE" sz="2000" dirty="0"/>
              <a:t>		auf </a:t>
            </a:r>
            <a:r>
              <a:rPr lang="de-DE" sz="2000" u="sng" dirty="0" err="1">
                <a:solidFill>
                  <a:srgbClr val="0070C0"/>
                </a:solidFill>
              </a:rPr>
              <a:t>www.knoche-wu.de</a:t>
            </a:r>
            <a:br>
              <a:rPr lang="de-DE" sz="2000" u="sng" dirty="0">
                <a:solidFill>
                  <a:srgbClr val="0070C0"/>
                </a:solidFill>
              </a:rPr>
            </a:br>
            <a:r>
              <a:rPr lang="de-DE" sz="2000" dirty="0"/>
              <a:t>		auf </a:t>
            </a:r>
            <a:r>
              <a:rPr lang="de-DE" sz="2000" u="sng" dirty="0" err="1">
                <a:solidFill>
                  <a:srgbClr val="0070C0"/>
                </a:solidFill>
              </a:rPr>
              <a:t>www.deutscherskiverband.de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4824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980728"/>
            <a:ext cx="8208912" cy="4536504"/>
          </a:xfrm>
        </p:spPr>
        <p:txBody>
          <a:bodyPr>
            <a:normAutofit/>
          </a:bodyPr>
          <a:lstStyle/>
          <a:p>
            <a:pPr algn="l"/>
            <a:r>
              <a:rPr lang="de-DE" sz="2000" dirty="0"/>
              <a:t>       </a:t>
            </a:r>
            <a:r>
              <a:rPr lang="de-DE" sz="2000" b="1" u="sng" dirty="0"/>
              <a:t>Streckenplan – </a:t>
            </a:r>
            <a:r>
              <a:rPr lang="de-DE" sz="2000" b="1" u="sng" dirty="0" err="1"/>
              <a:t>Westfeld</a:t>
            </a:r>
            <a:r>
              <a:rPr lang="de-DE" sz="2000" b="1" u="sng" dirty="0"/>
              <a:t> (Roller MS – FT) </a:t>
            </a:r>
            <a:r>
              <a:rPr lang="de-DE" sz="2000" dirty="0"/>
              <a:t>	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7" name="Bild 4" descr="ScreenShot001">
            <a:extLst>
              <a:ext uri="{FF2B5EF4-FFF2-40B4-BE49-F238E27FC236}">
                <a16:creationId xmlns:a16="http://schemas.microsoft.com/office/drawing/2014/main" id="{86151140-81B3-E741-9427-63DFA453C6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270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5" descr="ScreenShot019">
            <a:extLst>
              <a:ext uri="{FF2B5EF4-FFF2-40B4-BE49-F238E27FC236}">
                <a16:creationId xmlns:a16="http://schemas.microsoft.com/office/drawing/2014/main" id="{1F1F6BCD-DA9F-B443-8BAF-6D715199F7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71588"/>
            <a:ext cx="7128792" cy="932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miley 2">
            <a:extLst>
              <a:ext uri="{FF2B5EF4-FFF2-40B4-BE49-F238E27FC236}">
                <a16:creationId xmlns:a16="http://schemas.microsoft.com/office/drawing/2014/main" id="{541AD7DC-FEAF-3643-9615-39ABDE957F71}"/>
              </a:ext>
            </a:extLst>
          </p:cNvPr>
          <p:cNvSpPr/>
          <p:nvPr/>
        </p:nvSpPr>
        <p:spPr>
          <a:xfrm>
            <a:off x="1763688" y="2060848"/>
            <a:ext cx="360040" cy="2880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C7DBF8-FB34-3448-97A5-A63C5886DFAD}"/>
              </a:ext>
            </a:extLst>
          </p:cNvPr>
          <p:cNvSpPr txBox="1"/>
          <p:nvPr/>
        </p:nvSpPr>
        <p:spPr>
          <a:xfrm>
            <a:off x="1259632" y="229497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00"/>
                </a:solidFill>
              </a:rPr>
              <a:t>Bonussprint</a:t>
            </a:r>
          </a:p>
        </p:txBody>
      </p:sp>
      <p:sp>
        <p:nvSpPr>
          <p:cNvPr id="5" name="Dreieck 4">
            <a:extLst>
              <a:ext uri="{FF2B5EF4-FFF2-40B4-BE49-F238E27FC236}">
                <a16:creationId xmlns:a16="http://schemas.microsoft.com/office/drawing/2014/main" id="{8F8DDC4B-B679-D947-91E5-22AF55E020DF}"/>
              </a:ext>
            </a:extLst>
          </p:cNvPr>
          <p:cNvSpPr/>
          <p:nvPr/>
        </p:nvSpPr>
        <p:spPr>
          <a:xfrm>
            <a:off x="7101988" y="3765958"/>
            <a:ext cx="268616" cy="19432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CAF27E-C242-C947-B23F-20C2B5AF50F1}"/>
              </a:ext>
            </a:extLst>
          </p:cNvPr>
          <p:cNvSpPr txBox="1"/>
          <p:nvPr/>
        </p:nvSpPr>
        <p:spPr>
          <a:xfrm>
            <a:off x="6453916" y="355567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FF00"/>
                </a:solidFill>
              </a:rPr>
              <a:t>Rollerausgabe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3397F43-D7AB-4E48-943A-FC8BEFB97BCF}"/>
              </a:ext>
            </a:extLst>
          </p:cNvPr>
          <p:cNvCxnSpPr>
            <a:cxnSpLocks/>
          </p:cNvCxnSpPr>
          <p:nvPr/>
        </p:nvCxnSpPr>
        <p:spPr>
          <a:xfrm>
            <a:off x="7029980" y="3699363"/>
            <a:ext cx="144016" cy="1457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3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62880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Wichtige Informationen des Organisationskomitees 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Skirollerausgaben ca.  20 Minuten vor Startzeit zwischen Start/Ziel</a:t>
            </a:r>
          </a:p>
          <a:p>
            <a:pPr marL="285750" indent="-285750">
              <a:buFontTx/>
              <a:buChar char="-"/>
            </a:pPr>
            <a:r>
              <a:rPr lang="de-DE" dirty="0"/>
              <a:t>Skirollerausgabe nach Startnummernreihenfolge</a:t>
            </a:r>
          </a:p>
          <a:p>
            <a:pPr marL="285750" indent="-285750">
              <a:buFontTx/>
              <a:buChar char="-"/>
            </a:pPr>
            <a:r>
              <a:rPr lang="de-DE" dirty="0"/>
              <a:t>Kein Laufen mit SR  während des Wettkampfes auf der Wettkampfstrecke;</a:t>
            </a:r>
          </a:p>
          <a:p>
            <a:r>
              <a:rPr lang="de-DE" dirty="0"/>
              <a:t>      Warmlaufen nur zu Fuß</a:t>
            </a:r>
          </a:p>
          <a:p>
            <a:pPr marL="285750" indent="-285750">
              <a:buFontTx/>
              <a:buChar char="-"/>
            </a:pPr>
            <a:r>
              <a:rPr lang="de-DE" dirty="0"/>
              <a:t>Rollertest nur auf dem Parkplatz vor der Skirollerausgabe</a:t>
            </a:r>
          </a:p>
          <a:p>
            <a:pPr marL="285750" indent="-285750">
              <a:buFontTx/>
              <a:buChar char="-"/>
            </a:pPr>
            <a:r>
              <a:rPr lang="de-DE" dirty="0"/>
              <a:t>Toiletten im LLZ </a:t>
            </a:r>
            <a:r>
              <a:rPr lang="de-DE" dirty="0" err="1"/>
              <a:t>Westfeld</a:t>
            </a:r>
            <a:r>
              <a:rPr lang="de-DE" dirty="0"/>
              <a:t> und in der Sparkasse / Ortsmitte</a:t>
            </a:r>
          </a:p>
          <a:p>
            <a:pPr marL="285750" indent="-285750">
              <a:buFontTx/>
              <a:buChar char="-"/>
            </a:pPr>
            <a:r>
              <a:rPr lang="de-DE" dirty="0"/>
              <a:t>alle Listen abrufbar über:  </a:t>
            </a:r>
            <a:r>
              <a:rPr lang="de-DE" dirty="0">
                <a:hlinkClick r:id="rId2"/>
              </a:rPr>
              <a:t>www.knoche-wu.de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Anreise bis Ortseingang </a:t>
            </a:r>
            <a:r>
              <a:rPr lang="de-DE" dirty="0" err="1"/>
              <a:t>Westfeld</a:t>
            </a:r>
            <a:r>
              <a:rPr lang="de-DE" dirty="0"/>
              <a:t> ist immer möglich, Parken am LLZ  nur bis 08.00 Uhr – Wegfahren erst nach Rennende möglich 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02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95536" y="1340768"/>
            <a:ext cx="8208912" cy="4536504"/>
          </a:xfrm>
        </p:spPr>
        <p:txBody>
          <a:bodyPr>
            <a:normAutofit/>
          </a:bodyPr>
          <a:lstStyle/>
          <a:p>
            <a:pPr algn="l"/>
            <a:r>
              <a:rPr lang="de-DE" sz="2000" b="1" u="sng" dirty="0"/>
              <a:t>Besondere Sicherheitshinweise</a:t>
            </a:r>
            <a:br>
              <a:rPr lang="de-DE" sz="2000" u="sng" dirty="0"/>
            </a:br>
            <a:r>
              <a:rPr lang="de-DE" sz="2000" dirty="0"/>
              <a:t>- Straßensperrung von 8.00 Uhr bis ca. 15.00 Uhr in der Ortslage </a:t>
            </a:r>
            <a:r>
              <a:rPr lang="de-DE" sz="2000" dirty="0" err="1"/>
              <a:t>Westfeld</a:t>
            </a:r>
            <a:r>
              <a:rPr lang="de-DE" sz="2000" dirty="0"/>
              <a:t> für  </a:t>
            </a:r>
            <a:br>
              <a:rPr lang="de-DE" sz="2000" dirty="0"/>
            </a:br>
            <a:r>
              <a:rPr lang="de-DE" sz="2000" dirty="0"/>
              <a:t>   jeglichen Kfz-Verkehr ist verbindlich einzuhalten</a:t>
            </a:r>
            <a:br>
              <a:rPr lang="de-DE" sz="2000" dirty="0"/>
            </a:br>
            <a:r>
              <a:rPr lang="de-DE" sz="2000" dirty="0"/>
              <a:t>- Einlaufen erst nach Streckenfreigabe ab 8.00 Uhr durch den Chef WK-</a:t>
            </a:r>
            <a:r>
              <a:rPr lang="de-DE" sz="2000" dirty="0" err="1"/>
              <a:t>Kontr</a:t>
            </a:r>
            <a:r>
              <a:rPr lang="de-DE" sz="2000" dirty="0"/>
              <a:t>.</a:t>
            </a:r>
            <a:br>
              <a:rPr lang="de-DE" sz="2000" dirty="0"/>
            </a:br>
            <a:r>
              <a:rPr lang="de-DE" sz="2000" dirty="0"/>
              <a:t>- Befahren der WK Strecke ausschließlich gestattet für:</a:t>
            </a:r>
            <a:br>
              <a:rPr lang="de-DE" sz="2000" dirty="0"/>
            </a:br>
            <a:r>
              <a:rPr lang="de-DE" sz="2000" dirty="0"/>
              <a:t>   		WK-Beauftragter </a:t>
            </a:r>
            <a:br>
              <a:rPr lang="de-DE" sz="2000" dirty="0"/>
            </a:br>
            <a:r>
              <a:rPr lang="de-DE" sz="2000" dirty="0"/>
              <a:t>		Chef WK </a:t>
            </a:r>
            <a:br>
              <a:rPr lang="de-DE" sz="2000" dirty="0"/>
            </a:br>
            <a:r>
              <a:rPr lang="de-DE" sz="2000" dirty="0"/>
              <a:t>		Chef </a:t>
            </a:r>
            <a:r>
              <a:rPr lang="de-DE" sz="2000" dirty="0" err="1"/>
              <a:t>WK-Kontrolle+Sicherheit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		OK-Chef </a:t>
            </a:r>
            <a:br>
              <a:rPr lang="de-DE" sz="2000" dirty="0"/>
            </a:br>
            <a:r>
              <a:rPr lang="de-DE" sz="2000" dirty="0"/>
              <a:t>   		Streckenchef und </a:t>
            </a:r>
            <a:r>
              <a:rPr lang="de-DE" sz="2000" dirty="0" err="1"/>
              <a:t>Rennarzt</a:t>
            </a: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8005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935038" y="1268413"/>
            <a:ext cx="8208962" cy="3097212"/>
          </a:xfrm>
        </p:spPr>
        <p:txBody>
          <a:bodyPr>
            <a:normAutofit/>
          </a:bodyPr>
          <a:lstStyle/>
          <a:p>
            <a:br>
              <a:rPr lang="de-DE" sz="2800" b="1" dirty="0"/>
            </a:br>
            <a:br>
              <a:rPr lang="de-DE" sz="2800" b="1" dirty="0"/>
            </a:br>
            <a:br>
              <a:rPr lang="de-DE" sz="2800" b="1" dirty="0"/>
            </a:br>
            <a:r>
              <a:rPr lang="de-DE" sz="2800" b="1" dirty="0"/>
              <a:t>Wir wünschen allen Athletinnen und Athleten viel Erfolg bei den Wettkämpfen!</a:t>
            </a:r>
            <a:r>
              <a:rPr lang="de-DE" sz="2000" dirty="0"/>
              <a:t>	</a:t>
            </a: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5191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8280920" cy="3024336"/>
          </a:xfrm>
        </p:spPr>
        <p:txBody>
          <a:bodyPr>
            <a:normAutofit fontScale="90000"/>
          </a:bodyPr>
          <a:lstStyle/>
          <a:p>
            <a:pPr algn="l"/>
            <a:br>
              <a:rPr lang="de-DE" u="sng" dirty="0"/>
            </a:br>
            <a:r>
              <a:rPr lang="de-DE" b="1" u="sng" dirty="0"/>
              <a:t>Begrüßung</a:t>
            </a:r>
            <a:r>
              <a:rPr lang="de-DE" dirty="0"/>
              <a:t>	</a:t>
            </a:r>
            <a:br>
              <a:rPr lang="de-DE" dirty="0"/>
            </a:br>
            <a:br>
              <a:rPr lang="de-DE" dirty="0"/>
            </a:br>
            <a:r>
              <a:rPr lang="de-DE" dirty="0"/>
              <a:t>Gerhard Klose:	 	Vorsitzender des OK / NSV Rothaargebirge e.V.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Martin </a:t>
            </a:r>
            <a:r>
              <a:rPr lang="de-DE" dirty="0" err="1"/>
              <a:t>Schnorbus</a:t>
            </a:r>
            <a:r>
              <a:rPr lang="de-DE" dirty="0"/>
              <a:t>:	Vize - Bürgermeister / Stadt Winterberg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Michael Beckmann:	Vizepräsident / Schatzmeister </a:t>
            </a:r>
            <a:r>
              <a:rPr lang="de-DE" dirty="0" err="1"/>
              <a:t>wsv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4293096"/>
            <a:ext cx="6400800" cy="720080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None/>
            </a:pPr>
            <a:r>
              <a:rPr lang="de-DE" b="1" dirty="0"/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277691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7772400" cy="4536504"/>
          </a:xfrm>
        </p:spPr>
        <p:txBody>
          <a:bodyPr>
            <a:normAutofit fontScale="90000"/>
          </a:bodyPr>
          <a:lstStyle/>
          <a:p>
            <a:pPr algn="l"/>
            <a:br>
              <a:rPr lang="de-DE" u="sng" dirty="0"/>
            </a:br>
            <a:r>
              <a:rPr lang="de-DE" b="1" u="sng" dirty="0"/>
              <a:t>Anwesenheitskontrolle</a:t>
            </a:r>
            <a:r>
              <a:rPr lang="de-DE" dirty="0"/>
              <a:t>	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BSV	-	Bayerischer Skiverband		</a:t>
            </a:r>
            <a:br>
              <a:rPr lang="de-DE" dirty="0"/>
            </a:br>
            <a:r>
              <a:rPr lang="de-DE" dirty="0"/>
              <a:t>SBW	-	Skiverbände Baden - Württemberg</a:t>
            </a:r>
            <a:br>
              <a:rPr lang="de-DE" dirty="0"/>
            </a:br>
            <a:r>
              <a:rPr lang="de-DE" dirty="0"/>
              <a:t>SVSAC	-	Skiverband Sachsen</a:t>
            </a:r>
            <a:br>
              <a:rPr lang="de-DE" dirty="0"/>
            </a:br>
            <a:r>
              <a:rPr lang="de-DE" dirty="0"/>
              <a:t>TSV	-	Thüringer Skiverband</a:t>
            </a:r>
            <a:br>
              <a:rPr lang="de-DE" dirty="0"/>
            </a:br>
            <a:r>
              <a:rPr lang="de-DE" dirty="0"/>
              <a:t>SVSA	-	Skiverband Sachsen - Anhalt</a:t>
            </a:r>
            <a:br>
              <a:rPr lang="de-DE" dirty="0"/>
            </a:br>
            <a:r>
              <a:rPr lang="de-DE" dirty="0"/>
              <a:t>SVR	-	Skiverband Rheinland</a:t>
            </a:r>
            <a:br>
              <a:rPr lang="de-DE" dirty="0"/>
            </a:br>
            <a:r>
              <a:rPr lang="de-DE" dirty="0"/>
              <a:t>HSV	-	Hessischer Skiverband</a:t>
            </a:r>
            <a:br>
              <a:rPr lang="de-DE" dirty="0"/>
            </a:br>
            <a:r>
              <a:rPr lang="de-DE" dirty="0"/>
              <a:t>WSV	-	Westdeutscher Skiverband</a:t>
            </a:r>
            <a:br>
              <a:rPr lang="de-DE" dirty="0"/>
            </a:br>
            <a:br>
              <a:rPr lang="de-DE" dirty="0"/>
            </a:br>
            <a:r>
              <a:rPr lang="de-DE" dirty="0"/>
              <a:t>Gäste: 		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28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7772400" cy="4536504"/>
          </a:xfrm>
        </p:spPr>
        <p:txBody>
          <a:bodyPr>
            <a:normAutofit/>
          </a:bodyPr>
          <a:lstStyle/>
          <a:p>
            <a:pPr algn="l"/>
            <a:br>
              <a:rPr lang="de-DE" u="sng" dirty="0"/>
            </a:br>
            <a:r>
              <a:rPr lang="de-DE" b="1" u="sng" dirty="0"/>
              <a:t>Organisations- und Wettkampfkomitee:</a:t>
            </a:r>
            <a:br>
              <a:rPr lang="de-DE" b="1" u="sng" dirty="0"/>
            </a:br>
            <a:r>
              <a:rPr lang="de-DE" dirty="0"/>
              <a:t>	</a:t>
            </a:r>
            <a:br>
              <a:rPr lang="de-DE" dirty="0"/>
            </a:br>
            <a:r>
              <a:rPr lang="de-DE" dirty="0"/>
              <a:t>- Gesamtleiter:			Gerhard Klose</a:t>
            </a:r>
            <a:br>
              <a:rPr lang="de-DE" dirty="0"/>
            </a:br>
            <a:r>
              <a:rPr lang="de-DE" dirty="0"/>
              <a:t>- DSV – WK-Beauftragter: 		Arnd Krause</a:t>
            </a:r>
            <a:br>
              <a:rPr lang="de-DE" dirty="0"/>
            </a:br>
            <a:r>
              <a:rPr lang="de-DE" dirty="0"/>
              <a:t>- Chef des Wettkampfes:		Jochen Behle</a:t>
            </a:r>
            <a:br>
              <a:rPr lang="de-DE" dirty="0"/>
            </a:br>
            <a:r>
              <a:rPr lang="de-DE" dirty="0"/>
              <a:t>- Chef WK-Kontrolle/Sicherheit:	Thomas Grellmann</a:t>
            </a:r>
            <a:br>
              <a:rPr lang="de-DE" dirty="0"/>
            </a:br>
            <a:r>
              <a:rPr lang="de-DE" dirty="0"/>
              <a:t>- Strecken-u. Stadionchef:		Andreas Schöttes	</a:t>
            </a:r>
            <a:br>
              <a:rPr lang="de-DE" dirty="0"/>
            </a:br>
            <a:r>
              <a:rPr lang="de-DE" dirty="0"/>
              <a:t>- Chef Zeitnahme:			Gerhard Knoche</a:t>
            </a:r>
            <a:br>
              <a:rPr lang="de-DE" dirty="0"/>
            </a:br>
            <a:r>
              <a:rPr lang="de-DE" dirty="0"/>
              <a:t>- Wettkampfsekretär:			Nils Schneider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62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7772400" cy="4536504"/>
          </a:xfrm>
        </p:spPr>
        <p:txBody>
          <a:bodyPr>
            <a:normAutofit/>
          </a:bodyPr>
          <a:lstStyle/>
          <a:p>
            <a:pPr algn="l"/>
            <a:br>
              <a:rPr lang="de-DE" u="sng" dirty="0"/>
            </a:br>
            <a:r>
              <a:rPr lang="de-DE" b="1" u="sng" dirty="0"/>
              <a:t>Vorstellung  der Jury:</a:t>
            </a:r>
            <a:br>
              <a:rPr lang="de-DE" b="1" u="sng" dirty="0"/>
            </a:br>
            <a:r>
              <a:rPr lang="de-DE" dirty="0"/>
              <a:t>	</a:t>
            </a:r>
            <a:br>
              <a:rPr lang="de-DE" dirty="0"/>
            </a:br>
            <a:r>
              <a:rPr lang="de-DE" dirty="0"/>
              <a:t>- DSV – WK-Beauftragter: 		Arnd Krause</a:t>
            </a:r>
            <a:br>
              <a:rPr lang="de-DE" dirty="0"/>
            </a:br>
            <a:r>
              <a:rPr lang="de-DE" dirty="0"/>
              <a:t>- Chef des Wettkampfes:		Jochen Behle	</a:t>
            </a:r>
            <a:br>
              <a:rPr lang="de-DE" dirty="0"/>
            </a:br>
            <a:r>
              <a:rPr lang="de-DE" dirty="0"/>
              <a:t>- Trainer DSV:				Bernd Raupach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99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467544" y="908720"/>
            <a:ext cx="8352928" cy="5400600"/>
          </a:xfrm>
        </p:spPr>
        <p:txBody>
          <a:bodyPr>
            <a:normAutofit fontScale="90000"/>
          </a:bodyPr>
          <a:lstStyle/>
          <a:p>
            <a:pPr algn="l"/>
            <a:r>
              <a:rPr lang="de-DE" sz="2000" b="1" u="sng" dirty="0"/>
              <a:t>Zeitplan, Samstag 21.07.2018:</a:t>
            </a:r>
            <a:r>
              <a:rPr lang="de-DE" sz="2000" dirty="0"/>
              <a:t>	</a:t>
            </a:r>
            <a:br>
              <a:rPr lang="de-DE" sz="2000" dirty="0"/>
            </a:br>
            <a:r>
              <a:rPr lang="de-DE" sz="2000" dirty="0"/>
              <a:t>ab 8.30 Uhr	Ausgabe Startnummern		Sporthalle GS Winterberg</a:t>
            </a:r>
            <a:br>
              <a:rPr lang="de-DE" sz="2000" dirty="0"/>
            </a:br>
            <a:r>
              <a:rPr lang="de-DE" sz="2000" dirty="0"/>
              <a:t>09.30 Uhr	Athletiktest U16 + U18 (m/</a:t>
            </a:r>
            <a:r>
              <a:rPr lang="de-DE" sz="2000" dirty="0" err="1"/>
              <a:t>w</a:t>
            </a:r>
            <a:r>
              <a:rPr lang="de-DE" sz="2000" dirty="0"/>
              <a:t>)		Sporthalle GS Winterberg</a:t>
            </a:r>
            <a:br>
              <a:rPr lang="de-DE" sz="2000" dirty="0"/>
            </a:br>
            <a:r>
              <a:rPr lang="de-DE" sz="2000" dirty="0"/>
              <a:t>12.00 Uhr	1000m – Lauf U16w Gruppe 2	Sportplatz GS Winterberg</a:t>
            </a:r>
            <a:br>
              <a:rPr lang="de-DE" sz="2000" dirty="0"/>
            </a:br>
            <a:r>
              <a:rPr lang="de-DE" sz="2000" dirty="0"/>
              <a:t>12.06 Uhr	1000m – Lauf U16w Gruppe 1</a:t>
            </a:r>
            <a:br>
              <a:rPr lang="de-DE" sz="2000" dirty="0"/>
            </a:br>
            <a:r>
              <a:rPr lang="de-DE" sz="2000" dirty="0"/>
              <a:t>12.12 Uhr	1000m – Lauf U16m Gruppe 2	Sportplatz GS Winterberg</a:t>
            </a:r>
            <a:br>
              <a:rPr lang="de-DE" sz="2000" dirty="0"/>
            </a:br>
            <a:r>
              <a:rPr lang="de-DE" sz="2000" dirty="0"/>
              <a:t>12.18 Uhr	1000m – Lauf U16m Gruppe 1</a:t>
            </a:r>
            <a:br>
              <a:rPr lang="de-DE" sz="2000" dirty="0"/>
            </a:br>
            <a:r>
              <a:rPr lang="de-DE" sz="2000" dirty="0"/>
              <a:t>12.24 Uhr	1000m – Lauf U18w Gruppe 2	Sportplatz GS Winterberg</a:t>
            </a:r>
            <a:br>
              <a:rPr lang="de-DE" sz="2000" dirty="0"/>
            </a:br>
            <a:r>
              <a:rPr lang="de-DE" sz="2000" dirty="0"/>
              <a:t>12.30 Uhr	1000m – Lauf U18w Gruppe 1</a:t>
            </a:r>
            <a:br>
              <a:rPr lang="de-DE" sz="2000" dirty="0"/>
            </a:br>
            <a:r>
              <a:rPr lang="de-DE" sz="2000" dirty="0"/>
              <a:t>12.36 Uhr	1000m – Lauf U18m Gruppe 2	Sportplatz GS Winterberg</a:t>
            </a:r>
            <a:br>
              <a:rPr lang="de-DE" sz="2000" dirty="0"/>
            </a:br>
            <a:r>
              <a:rPr lang="de-DE" sz="2000" dirty="0"/>
              <a:t>12.42 Uhr	1000m – Lauf U18m Gruppe 1			</a:t>
            </a:r>
            <a:br>
              <a:rPr lang="de-DE" sz="2000" dirty="0"/>
            </a:br>
            <a:r>
              <a:rPr lang="de-DE" sz="2000" dirty="0"/>
              <a:t>14.00 Uhr	3000m – Massenstart U20w+Da	Sportplatz GS Winterberg</a:t>
            </a:r>
            <a:br>
              <a:rPr lang="de-DE" sz="2000" dirty="0"/>
            </a:br>
            <a:r>
              <a:rPr lang="de-DE" sz="2000" dirty="0"/>
              <a:t>14.20 Uhr	3000m – Massenstart U20m+He	Sportplatz GS Winterberg</a:t>
            </a:r>
            <a:br>
              <a:rPr lang="de-DE" sz="2000" dirty="0"/>
            </a:br>
            <a:r>
              <a:rPr lang="de-DE" sz="2000" dirty="0"/>
              <a:t>15.30 Uhr	Jagdstart – 4 km Cross U20w+Da	Sportplatz GS Winterberg</a:t>
            </a:r>
            <a:br>
              <a:rPr lang="de-DE" sz="2000" dirty="0"/>
            </a:br>
            <a:r>
              <a:rPr lang="de-DE" sz="2000" dirty="0"/>
              <a:t>16.00 Uhr	Jagdstart – 6 km Cross U20m+He	Sportplatz GS Winterberg</a:t>
            </a:r>
            <a:br>
              <a:rPr lang="de-DE" sz="2000" dirty="0"/>
            </a:br>
            <a:r>
              <a:rPr lang="de-DE" sz="2000" dirty="0"/>
              <a:t>17.00 Uhr	Siegerehrung			Sportplatz GS Winterberg</a:t>
            </a:r>
            <a:br>
              <a:rPr lang="de-DE" sz="2000" dirty="0"/>
            </a:br>
            <a:r>
              <a:rPr lang="de-DE" sz="2000" dirty="0"/>
              <a:t>16.30 – 17.30	Abgabe der bereinigten Meldungen	</a:t>
            </a:r>
            <a:r>
              <a:rPr lang="de-DE" sz="2000" dirty="0" err="1"/>
              <a:t>Wettkamfbüro</a:t>
            </a:r>
            <a:r>
              <a:rPr lang="de-DE" sz="2000" dirty="0"/>
              <a:t> /Sportplatz 20.00 Uhr	Trainer – Stammtisch		</a:t>
            </a:r>
            <a:r>
              <a:rPr lang="de-DE" sz="2000" dirty="0" err="1"/>
              <a:t>Hapimag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7106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052736"/>
            <a:ext cx="8208912" cy="3312368"/>
          </a:xfrm>
        </p:spPr>
        <p:txBody>
          <a:bodyPr>
            <a:normAutofit/>
          </a:bodyPr>
          <a:lstStyle/>
          <a:p>
            <a:pPr algn="l"/>
            <a:r>
              <a:rPr lang="de-DE" sz="2000" b="1" u="sng" dirty="0"/>
              <a:t>Wetterbericht</a:t>
            </a:r>
            <a:r>
              <a:rPr lang="de-DE" sz="2000" dirty="0"/>
              <a:t>	</a:t>
            </a: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CB22AA-6830-5541-B694-FF9D5B3DB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064896" cy="42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8208912" cy="4536504"/>
          </a:xfrm>
        </p:spPr>
        <p:txBody>
          <a:bodyPr>
            <a:normAutofit fontScale="90000"/>
          </a:bodyPr>
          <a:lstStyle/>
          <a:p>
            <a:pPr algn="l"/>
            <a:r>
              <a:rPr lang="de-DE" sz="2000" b="1" u="sng" dirty="0"/>
              <a:t>Überprüfung der Anmeldungen / Samstag</a:t>
            </a:r>
            <a:br>
              <a:rPr lang="de-DE" sz="2000" b="1" u="sng" dirty="0"/>
            </a:br>
            <a:br>
              <a:rPr lang="de-DE" sz="2000" b="1" u="sng" dirty="0"/>
            </a:br>
            <a:r>
              <a:rPr lang="de-DE" sz="2000" b="1" dirty="0"/>
              <a:t>Anzahl Starter		        Athletiktest/1000m	3000m/Jagdrennen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dirty="0"/>
              <a:t>U16w:				28</a:t>
            </a:r>
            <a:br>
              <a:rPr lang="de-DE" sz="2000" dirty="0"/>
            </a:br>
            <a:r>
              <a:rPr lang="de-DE" sz="2000" dirty="0"/>
              <a:t>U18w:				31		</a:t>
            </a:r>
            <a:br>
              <a:rPr lang="de-DE" sz="2000" dirty="0"/>
            </a:br>
            <a:r>
              <a:rPr lang="de-DE" sz="2000" dirty="0"/>
              <a:t>Damen/U20w:					        29 (14/15)	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U16m:				25</a:t>
            </a:r>
            <a:br>
              <a:rPr lang="de-DE" sz="2000" dirty="0"/>
            </a:br>
            <a:r>
              <a:rPr lang="de-DE" sz="2000" dirty="0"/>
              <a:t>U18m:				38</a:t>
            </a:r>
            <a:br>
              <a:rPr lang="de-DE" sz="2000" dirty="0"/>
            </a:br>
            <a:r>
              <a:rPr lang="de-DE" sz="2000" dirty="0"/>
              <a:t>Herren/U20m:					         42 (19/23)	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Gesamt:			                 122			71</a:t>
            </a:r>
            <a:br>
              <a:rPr lang="de-DE" sz="2000" b="1" dirty="0"/>
            </a:br>
            <a:r>
              <a:rPr lang="de-DE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600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8352928" cy="4536504"/>
          </a:xfrm>
        </p:spPr>
        <p:txBody>
          <a:bodyPr>
            <a:normAutofit fontScale="90000"/>
          </a:bodyPr>
          <a:lstStyle/>
          <a:p>
            <a:pPr algn="l"/>
            <a:r>
              <a:rPr lang="de-DE" sz="2000" b="1" u="sng" dirty="0"/>
              <a:t>Auslosung / Startreihenfolge – Samstag</a:t>
            </a:r>
            <a:br>
              <a:rPr lang="de-DE" sz="2000" b="1" u="sng" dirty="0"/>
            </a:br>
            <a:br>
              <a:rPr lang="de-DE" sz="2000" b="1" u="sng" dirty="0"/>
            </a:br>
            <a:r>
              <a:rPr lang="de-DE" sz="2000" dirty="0"/>
              <a:t>Athletiktest:		</a:t>
            </a:r>
            <a:r>
              <a:rPr lang="de-DE" sz="2000" dirty="0" err="1"/>
              <a:t>St.nr</a:t>
            </a:r>
            <a:r>
              <a:rPr lang="de-DE" sz="2000" dirty="0"/>
              <a:t>.    1 –   18	Station 1</a:t>
            </a:r>
            <a:br>
              <a:rPr lang="de-DE" sz="2000" dirty="0"/>
            </a:br>
            <a:r>
              <a:rPr lang="de-DE" sz="2000" dirty="0"/>
              <a:t>			</a:t>
            </a:r>
            <a:r>
              <a:rPr lang="de-DE" sz="2000" dirty="0" err="1"/>
              <a:t>St.nr</a:t>
            </a:r>
            <a:r>
              <a:rPr lang="de-DE" sz="2000" dirty="0"/>
              <a:t>.  19 –   35	Station 2</a:t>
            </a:r>
            <a:br>
              <a:rPr lang="de-DE" sz="2000" dirty="0"/>
            </a:br>
            <a:r>
              <a:rPr lang="de-DE" sz="2000" dirty="0"/>
              <a:t>			</a:t>
            </a:r>
            <a:r>
              <a:rPr lang="de-DE" sz="2000" dirty="0" err="1"/>
              <a:t>St.nr</a:t>
            </a:r>
            <a:r>
              <a:rPr lang="de-DE" sz="2000" dirty="0"/>
              <a:t>.  36 –   52	Station 3</a:t>
            </a:r>
            <a:br>
              <a:rPr lang="de-DE" sz="2000" dirty="0"/>
            </a:br>
            <a:r>
              <a:rPr lang="de-DE" sz="2000" dirty="0"/>
              <a:t>			</a:t>
            </a:r>
            <a:r>
              <a:rPr lang="de-DE" sz="2000" dirty="0" err="1"/>
              <a:t>St.nr</a:t>
            </a:r>
            <a:r>
              <a:rPr lang="de-DE" sz="2000" dirty="0"/>
              <a:t>.  53 –   69	Station 4</a:t>
            </a:r>
            <a:br>
              <a:rPr lang="de-DE" sz="2000" dirty="0"/>
            </a:br>
            <a:r>
              <a:rPr lang="de-DE" sz="2000" dirty="0"/>
              <a:t>			</a:t>
            </a:r>
            <a:r>
              <a:rPr lang="de-DE" sz="2000" dirty="0" err="1"/>
              <a:t>St.nr</a:t>
            </a:r>
            <a:r>
              <a:rPr lang="de-DE" sz="2000" dirty="0"/>
              <a:t>.  70 –   86	Station 5</a:t>
            </a:r>
            <a:br>
              <a:rPr lang="de-DE" sz="2000" dirty="0"/>
            </a:br>
            <a:r>
              <a:rPr lang="de-DE" sz="2000" dirty="0"/>
              <a:t>			</a:t>
            </a:r>
            <a:r>
              <a:rPr lang="de-DE" sz="2000" dirty="0" err="1"/>
              <a:t>St.nr</a:t>
            </a:r>
            <a:r>
              <a:rPr lang="de-DE" sz="2000" dirty="0"/>
              <a:t>.  87 – 104	Station 6</a:t>
            </a:r>
            <a:br>
              <a:rPr lang="de-DE" sz="2000" dirty="0"/>
            </a:br>
            <a:r>
              <a:rPr lang="de-DE" sz="2000" dirty="0"/>
              <a:t>			St.nr.105 – 122	Station 7		</a:t>
            </a:r>
            <a:br>
              <a:rPr lang="de-DE" sz="2000" b="1" u="sng" dirty="0"/>
            </a:br>
            <a:r>
              <a:rPr lang="de-DE" sz="2000" dirty="0"/>
              <a:t>1000/3000m-Lauf:	Massenstart </a:t>
            </a:r>
            <a:br>
              <a:rPr lang="de-DE" sz="2000" dirty="0"/>
            </a:br>
            <a:r>
              <a:rPr lang="de-DE" sz="2000" dirty="0"/>
              <a:t>			Startaufstellung:	Senioren/U20 nach FIS-D</a:t>
            </a:r>
            <a:br>
              <a:rPr lang="de-DE" sz="2000" dirty="0"/>
            </a:br>
            <a:r>
              <a:rPr lang="de-DE" sz="2000" dirty="0"/>
              <a:t>					Jugend in 2 Gruppen </a:t>
            </a:r>
            <a:br>
              <a:rPr lang="de-DE" sz="2000" dirty="0"/>
            </a:br>
            <a:r>
              <a:rPr lang="de-DE" sz="2000" dirty="0"/>
              <a:t>					(2. Gruppe zuerst)</a:t>
            </a:r>
            <a:br>
              <a:rPr lang="de-DE" sz="2000" dirty="0"/>
            </a:br>
            <a:r>
              <a:rPr lang="de-DE" sz="2000" dirty="0"/>
              <a:t>Startlisten:	nach der Mannschaftsführersitzung</a:t>
            </a:r>
            <a:br>
              <a:rPr lang="de-DE" sz="2000" dirty="0"/>
            </a:br>
            <a:r>
              <a:rPr lang="de-DE" sz="2000" dirty="0"/>
              <a:t>		auf </a:t>
            </a:r>
            <a:r>
              <a:rPr lang="de-DE" sz="2000" u="sng" dirty="0" err="1">
                <a:solidFill>
                  <a:srgbClr val="0070C0"/>
                </a:solidFill>
              </a:rPr>
              <a:t>www.knoche-wu.de</a:t>
            </a:r>
            <a:br>
              <a:rPr lang="de-DE" sz="2000" u="sng" dirty="0">
                <a:solidFill>
                  <a:srgbClr val="0070C0"/>
                </a:solidFill>
              </a:rPr>
            </a:br>
            <a:r>
              <a:rPr lang="de-DE" sz="2000" dirty="0"/>
              <a:t>		auf </a:t>
            </a:r>
            <a:r>
              <a:rPr lang="de-DE" sz="2000" u="sng" dirty="0" err="1">
                <a:solidFill>
                  <a:srgbClr val="0070C0"/>
                </a:solidFill>
              </a:rPr>
              <a:t>www.deutscherskiverband.de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34267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Bildschirmpräsentation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Larissa</vt:lpstr>
      <vt:lpstr>1_Larissa</vt:lpstr>
      <vt:lpstr>am 20. – 22. Juli 2018 in Winterberg / Westfeld</vt:lpstr>
      <vt:lpstr> Begrüßung   Gerhard Klose:   Vorsitzender des OK / NSV Rothaargebirge e.V.  Martin Schnorbus: Vize - Bürgermeister / Stadt Winterberg  Michael Beckmann: Vizepräsident / Schatzmeister wsv    </vt:lpstr>
      <vt:lpstr> Anwesenheitskontrolle   BSV - Bayerischer Skiverband   SBW - Skiverbände Baden - Württemberg SVSAC - Skiverband Sachsen TSV - Thüringer Skiverband SVSA - Skiverband Sachsen - Anhalt SVR - Skiverband Rheinland HSV - Hessischer Skiverband WSV - Westdeutscher Skiverband  Gäste:      </vt:lpstr>
      <vt:lpstr> Organisations- und Wettkampfkomitee:   - Gesamtleiter:   Gerhard Klose - DSV – WK-Beauftragter:   Arnd Krause - Chef des Wettkampfes:  Jochen Behle - Chef WK-Kontrolle/Sicherheit: Thomas Grellmann - Strecken-u. Stadionchef:  Andreas Schöttes  - Chef Zeitnahme:   Gerhard Knoche - Wettkampfsekretär:   Nils Schneider </vt:lpstr>
      <vt:lpstr> Vorstellung  der Jury:   - DSV – WK-Beauftragter:   Arnd Krause - Chef des Wettkampfes:  Jochen Behle  - Trainer DSV:    Bernd Raupach  </vt:lpstr>
      <vt:lpstr>Zeitplan, Samstag 21.07.2018:  ab 8.30 Uhr Ausgabe Startnummern  Sporthalle GS Winterberg 09.30 Uhr Athletiktest U16 + U18 (m/w)  Sporthalle GS Winterberg 12.00 Uhr 1000m – Lauf U16w Gruppe 2 Sportplatz GS Winterberg 12.06 Uhr 1000m – Lauf U16w Gruppe 1 12.12 Uhr 1000m – Lauf U16m Gruppe 2 Sportplatz GS Winterberg 12.18 Uhr 1000m – Lauf U16m Gruppe 1 12.24 Uhr 1000m – Lauf U18w Gruppe 2 Sportplatz GS Winterberg 12.30 Uhr 1000m – Lauf U18w Gruppe 1 12.36 Uhr 1000m – Lauf U18m Gruppe 2 Sportplatz GS Winterberg 12.42 Uhr 1000m – Lauf U18m Gruppe 1    14.00 Uhr 3000m – Massenstart U20w+Da Sportplatz GS Winterberg 14.20 Uhr 3000m – Massenstart U20m+He Sportplatz GS Winterberg 15.30 Uhr Jagdstart – 4 km Cross U20w+Da Sportplatz GS Winterberg 16.00 Uhr Jagdstart – 6 km Cross U20m+He Sportplatz GS Winterberg 17.00 Uhr Siegerehrung   Sportplatz GS Winterberg 16.30 – 17.30 Abgabe der bereinigten Meldungen Wettkamfbüro /Sportplatz 20.00 Uhr Trainer – Stammtisch  Hapimag</vt:lpstr>
      <vt:lpstr>Wetterbericht   </vt:lpstr>
      <vt:lpstr>Überprüfung der Anmeldungen / Samstag  Anzahl Starter          Athletiktest/1000m 3000m/Jagdrennen  U16w:    28 U18w:    31   Damen/U20w:             29 (14/15)     U16m:    25 U18m:    38 Herren/U20m:              42 (19/23)   Gesamt:                    122   71  </vt:lpstr>
      <vt:lpstr>Auslosung / Startreihenfolge – Samstag  Athletiktest:  St.nr.    1 –   18 Station 1    St.nr.  19 –   35 Station 2    St.nr.  36 –   52 Station 3    St.nr.  53 –   69 Station 4    St.nr.  70 –   86 Station 5    St.nr.  87 – 104 Station 6    St.nr.105 – 122 Station 7   1000/3000m-Lauf: Massenstart     Startaufstellung: Senioren/U20 nach FIS-D      Jugend in 2 Gruppen       (2. Gruppe zuerst) Startlisten: nach der Mannschaftsführersitzung   auf www.knoche-wu.de   auf www.deutscherskiverband.de</vt:lpstr>
      <vt:lpstr>PowerPoint-Präsentation</vt:lpstr>
      <vt:lpstr>     Streckenplan – Winterberg (Crosslauf)  </vt:lpstr>
      <vt:lpstr>PowerPoint-Präsentation</vt:lpstr>
      <vt:lpstr>Zeitplan, Sonntag, 22.07.2018:  ab 07.00 Uhr Ausgabe Startnummern Skihütte LLZ Westfeld ab 08.00 – 08.50 Strecke offen    Start MS – FT Skirollerlauf 09.00 Uhr U16w   5,0 km ( 2 Rd., 1 Sprint – 2.Runde ) 09.35 Uhr U18w                 10,0 km ( 4 Rd., 2 Sprints – 2./3. R. ) 10.20 Uhr U16m                 10,0 km ( 4 Rd., 2 Sprints – 2./3. R. ) 10.24 Uhr U20w/Damen                15,0 km ( 6 Rd., 3 Sprints – 2./4./5. R.) 11.30 Uhr U 18m                 15,0 km ( 6 Rd., 3 Sprints – 2./4./5. R.) 12.30 Uhr U 20m/Herren                25,0 km ( 10 Rd., 4 Spr. – 2./4./6./8. R.)  ca. 14.00  Uhr Siegerehrung  im LLZ Westfeld </vt:lpstr>
      <vt:lpstr>Auslosung / Startreihenfolge – Sonntag  Startaufstellung: Jugend – entsprechend Pokalpunkteliste Samstag   Jun./Sen. – nach FIS-Punkteliste   3 Startreihen in Linie        Startlisten: nach der Mannschaftsführersitzung   auf www.knoche-wu.de   auf www.deutscherskiverband.de</vt:lpstr>
      <vt:lpstr>       Streckenplan – Westfeld (Roller MS – FT)   </vt:lpstr>
      <vt:lpstr>PowerPoint-Präsentation</vt:lpstr>
      <vt:lpstr>Besondere Sicherheitshinweise - Straßensperrung von 8.00 Uhr bis ca. 15.00 Uhr in der Ortslage Westfeld für      jeglichen Kfz-Verkehr ist verbindlich einzuhalten - Einlaufen erst nach Streckenfreigabe ab 8.00 Uhr durch den Chef WK-Kontr. - Befahren der WK Strecke ausschließlich gestattet für:      WK-Beauftragter    Chef WK    Chef WK-Kontrolle+Sicherheit    OK-Chef       Streckenchef und Rennarzt </vt:lpstr>
      <vt:lpstr>   Wir wünschen allen Athletinnen und Athleten viel Erfolg bei den Wettkämpfen!   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 Grellmann</cp:lastModifiedBy>
  <cp:revision>79</cp:revision>
  <cp:lastPrinted>2018-07-19T08:34:34Z</cp:lastPrinted>
  <dcterms:created xsi:type="dcterms:W3CDTF">2017-07-20T08:24:34Z</dcterms:created>
  <dcterms:modified xsi:type="dcterms:W3CDTF">2018-07-20T17:37:55Z</dcterms:modified>
</cp:coreProperties>
</file>